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</p:sldIdLst>
  <p:sldSz cx="32918400" cy="21945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1337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6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392112" algn="l" defTabSz="31337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6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782637" algn="l" defTabSz="31337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6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176337" algn="l" defTabSz="31337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6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566862" algn="l" defTabSz="31337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6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31337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6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31337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6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31337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6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31337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62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" name="Shape 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3133725" latinLnBrk="0">
      <a:spcBef>
        <a:spcPts val="1400"/>
      </a:spcBef>
      <a:defRPr sz="4100">
        <a:latin typeface="+mn-lt"/>
        <a:ea typeface="+mn-ea"/>
        <a:cs typeface="+mn-cs"/>
        <a:sym typeface="Calibri"/>
      </a:defRPr>
    </a:lvl1pPr>
    <a:lvl2pPr indent="228600" defTabSz="3133725" latinLnBrk="0">
      <a:spcBef>
        <a:spcPts val="1400"/>
      </a:spcBef>
      <a:defRPr sz="4100">
        <a:latin typeface="+mn-lt"/>
        <a:ea typeface="+mn-ea"/>
        <a:cs typeface="+mn-cs"/>
        <a:sym typeface="Calibri"/>
      </a:defRPr>
    </a:lvl2pPr>
    <a:lvl3pPr indent="457200" defTabSz="3133725" latinLnBrk="0">
      <a:spcBef>
        <a:spcPts val="1400"/>
      </a:spcBef>
      <a:defRPr sz="4100">
        <a:latin typeface="+mn-lt"/>
        <a:ea typeface="+mn-ea"/>
        <a:cs typeface="+mn-cs"/>
        <a:sym typeface="Calibri"/>
      </a:defRPr>
    </a:lvl3pPr>
    <a:lvl4pPr indent="685800" defTabSz="3133725" latinLnBrk="0">
      <a:spcBef>
        <a:spcPts val="1400"/>
      </a:spcBef>
      <a:defRPr sz="4100">
        <a:latin typeface="+mn-lt"/>
        <a:ea typeface="+mn-ea"/>
        <a:cs typeface="+mn-cs"/>
        <a:sym typeface="Calibri"/>
      </a:defRPr>
    </a:lvl4pPr>
    <a:lvl5pPr indent="914400" defTabSz="3133725" latinLnBrk="0">
      <a:spcBef>
        <a:spcPts val="1400"/>
      </a:spcBef>
      <a:defRPr sz="4100">
        <a:latin typeface="+mn-lt"/>
        <a:ea typeface="+mn-ea"/>
        <a:cs typeface="+mn-cs"/>
        <a:sym typeface="Calibri"/>
      </a:defRPr>
    </a:lvl5pPr>
    <a:lvl6pPr indent="1143000" defTabSz="3133725" latinLnBrk="0">
      <a:spcBef>
        <a:spcPts val="1400"/>
      </a:spcBef>
      <a:defRPr sz="4100">
        <a:latin typeface="+mn-lt"/>
        <a:ea typeface="+mn-ea"/>
        <a:cs typeface="+mn-cs"/>
        <a:sym typeface="Calibri"/>
      </a:defRPr>
    </a:lvl6pPr>
    <a:lvl7pPr indent="1371600" defTabSz="3133725" latinLnBrk="0">
      <a:spcBef>
        <a:spcPts val="1400"/>
      </a:spcBef>
      <a:defRPr sz="4100">
        <a:latin typeface="+mn-lt"/>
        <a:ea typeface="+mn-ea"/>
        <a:cs typeface="+mn-cs"/>
        <a:sym typeface="Calibri"/>
      </a:defRPr>
    </a:lvl7pPr>
    <a:lvl8pPr indent="1600200" defTabSz="3133725" latinLnBrk="0">
      <a:spcBef>
        <a:spcPts val="1400"/>
      </a:spcBef>
      <a:defRPr sz="4100">
        <a:latin typeface="+mn-lt"/>
        <a:ea typeface="+mn-ea"/>
        <a:cs typeface="+mn-cs"/>
        <a:sym typeface="Calibri"/>
      </a:defRPr>
    </a:lvl8pPr>
    <a:lvl9pPr indent="1828800" defTabSz="3133725" latinLnBrk="0">
      <a:spcBef>
        <a:spcPts val="1400"/>
      </a:spcBef>
      <a:defRPr sz="41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645920" y="294640"/>
            <a:ext cx="29626561" cy="482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56746" tIns="156746" rIns="156746" bIns="156746" anchor="ctr"/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1645920" y="5120640"/>
            <a:ext cx="29626561" cy="16824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56746" tIns="156746" rIns="156746" bIns="156746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30399845" y="20469641"/>
            <a:ext cx="872318" cy="910393"/>
          </a:xfrm>
          <a:prstGeom prst="rect">
            <a:avLst/>
          </a:prstGeom>
          <a:ln w="12700">
            <a:miter lim="400000"/>
          </a:ln>
        </p:spPr>
        <p:txBody>
          <a:bodyPr wrap="none" lIns="156746" tIns="156746" rIns="156746" bIns="156746" anchor="ctr">
            <a:spAutoFit/>
          </a:bodyPr>
          <a:lstStyle>
            <a:lvl1pPr algn="r">
              <a:defRPr sz="4100"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  <p:transition xmlns:p14="http://schemas.microsoft.com/office/powerpoint/2010/main" spd="med" advClick="1"/>
  <p:txStyles>
    <p:titleStyle>
      <a:lvl1pPr marL="0" marR="0" indent="0" algn="ct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51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51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51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51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51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200" algn="ct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51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914400" algn="ct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51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1371600" algn="ct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51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1828800" algn="ct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51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1174750" marR="0" indent="-1174750" algn="l" defTabSz="3133725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11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2689192" marR="0" indent="-1122329" algn="l" defTabSz="3133725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11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4185192" marR="0" indent="-1049879" algn="l" defTabSz="3133725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11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5949857" marR="0" indent="-1247682" algn="l" defTabSz="3133725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11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1053409" marR="0" indent="-4782784" algn="l" defTabSz="3133725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11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1510609" marR="0" indent="-4782784" algn="l" defTabSz="3133725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"/>
        <a:tabLst/>
        <a:defRPr b="0" baseline="0" cap="none" i="0" spc="0" strike="noStrike" sz="11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11967809" marR="0" indent="-4782784" algn="l" defTabSz="3133725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"/>
        <a:tabLst/>
        <a:defRPr b="0" baseline="0" cap="none" i="0" spc="0" strike="noStrike" sz="11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12425009" marR="0" indent="-4782784" algn="l" defTabSz="3133725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"/>
        <a:tabLst/>
        <a:defRPr b="0" baseline="0" cap="none" i="0" spc="0" strike="noStrike" sz="11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12882209" marR="0" indent="-4782784" algn="l" defTabSz="3133725" rtl="0" latinLnBrk="0">
        <a:lnSpc>
          <a:spcPct val="10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"/>
        <a:tabLst/>
        <a:defRPr b="0" baseline="0" cap="none" i="0" spc="0" strike="noStrike" sz="11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392112" algn="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782637" algn="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176337" algn="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566862" algn="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31337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1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2"/>
          <p:cNvGrpSpPr/>
          <p:nvPr/>
        </p:nvGrpSpPr>
        <p:grpSpPr>
          <a:xfrm>
            <a:off x="0" y="0"/>
            <a:ext cx="32918400" cy="4022725"/>
            <a:chOff x="0" y="0"/>
            <a:chExt cx="32918400" cy="4022725"/>
          </a:xfrm>
        </p:grpSpPr>
        <p:sp>
          <p:nvSpPr>
            <p:cNvPr id="20" name="Shape 20"/>
            <p:cNvSpPr/>
            <p:nvPr/>
          </p:nvSpPr>
          <p:spPr>
            <a:xfrm>
              <a:off x="0" y="0"/>
              <a:ext cx="32918400" cy="4022725"/>
            </a:xfrm>
            <a:prstGeom prst="rect">
              <a:avLst/>
            </a:prstGeom>
            <a:solidFill>
              <a:srgbClr val="C00000"/>
            </a:solidFill>
            <a:ln w="25400" cap="flat">
              <a:solidFill>
                <a:srgbClr val="385D8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4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1" name="Shape 21"/>
            <p:cNvSpPr/>
            <p:nvPr/>
          </p:nvSpPr>
          <p:spPr>
            <a:xfrm>
              <a:off x="0" y="651375"/>
              <a:ext cx="32918400" cy="27199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9187" tIns="39187" rIns="39187" bIns="39187" numCol="1" anchor="ctr">
              <a:spAutoFit/>
            </a:bodyPr>
            <a:lstStyle/>
            <a:p>
              <a:pPr algn="ctr">
                <a:defRPr sz="8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Artistic Style Transfer</a:t>
              </a:r>
            </a:p>
            <a:p>
              <a:pPr algn="ctr">
                <a:defRPr sz="5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Nicholas Tan, Elias Wang</a:t>
              </a:r>
            </a:p>
            <a:p>
              <a:pPr algn="ctr">
                <a:defRPr sz="41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"/>
                </a:defRPr>
              </a:pPr>
              <a:r>
                <a:t>Department of Electrical Engineering, Stanford University</a:t>
              </a:r>
            </a:p>
          </p:txBody>
        </p:sp>
      </p:grpSp>
      <p:sp>
        <p:nvSpPr>
          <p:cNvPr id="23" name="Shape 23"/>
          <p:cNvSpPr/>
          <p:nvPr/>
        </p:nvSpPr>
        <p:spPr>
          <a:xfrm>
            <a:off x="411162" y="4511675"/>
            <a:ext cx="12069763" cy="8229600"/>
          </a:xfrm>
          <a:prstGeom prst="roundRect">
            <a:avLst>
              <a:gd name="adj" fmla="val 3787"/>
            </a:avLst>
          </a:prstGeom>
          <a:ln w="57150">
            <a:solidFill>
              <a:srgbClr val="C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4" name="Shape 24"/>
          <p:cNvSpPr/>
          <p:nvPr/>
        </p:nvSpPr>
        <p:spPr>
          <a:xfrm>
            <a:off x="12961937" y="4511675"/>
            <a:ext cx="8974087" cy="16928014"/>
          </a:xfrm>
          <a:prstGeom prst="roundRect">
            <a:avLst>
              <a:gd name="adj" fmla="val 3473"/>
            </a:avLst>
          </a:prstGeom>
          <a:ln w="57150">
            <a:solidFill>
              <a:srgbClr val="C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5" name="Shape 25"/>
          <p:cNvSpPr/>
          <p:nvPr/>
        </p:nvSpPr>
        <p:spPr>
          <a:xfrm>
            <a:off x="549275" y="4572000"/>
            <a:ext cx="11726863" cy="853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187" tIns="39187" rIns="39187" bIns="39187">
            <a:spAutoFit/>
          </a:bodyPr>
          <a:lstStyle>
            <a:lvl1pPr algn="ctr">
              <a:defRPr b="1" sz="5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Motivation</a:t>
            </a:r>
          </a:p>
        </p:txBody>
      </p:sp>
      <p:sp>
        <p:nvSpPr>
          <p:cNvPr id="26" name="Shape 26"/>
          <p:cNvSpPr/>
          <p:nvPr/>
        </p:nvSpPr>
        <p:spPr>
          <a:xfrm>
            <a:off x="12933362" y="4572000"/>
            <a:ext cx="8691215" cy="853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187" tIns="39187" rIns="39187" bIns="39187">
            <a:spAutoFit/>
          </a:bodyPr>
          <a:lstStyle>
            <a:lvl1pPr algn="ctr">
              <a:defRPr b="1" sz="5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Algorithm Overview</a:t>
            </a:r>
          </a:p>
        </p:txBody>
      </p:sp>
      <p:sp>
        <p:nvSpPr>
          <p:cNvPr id="27" name="Shape 27"/>
          <p:cNvSpPr/>
          <p:nvPr/>
        </p:nvSpPr>
        <p:spPr>
          <a:xfrm>
            <a:off x="411162" y="13166725"/>
            <a:ext cx="12069763" cy="8291513"/>
          </a:xfrm>
          <a:prstGeom prst="roundRect">
            <a:avLst>
              <a:gd name="adj" fmla="val 3787"/>
            </a:avLst>
          </a:prstGeom>
          <a:ln w="57150">
            <a:solidFill>
              <a:srgbClr val="C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8" name="Shape 28"/>
          <p:cNvSpPr/>
          <p:nvPr/>
        </p:nvSpPr>
        <p:spPr>
          <a:xfrm>
            <a:off x="617537" y="13208000"/>
            <a:ext cx="11726863" cy="853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187" tIns="39187" rIns="39187" bIns="39187">
            <a:spAutoFit/>
          </a:bodyPr>
          <a:lstStyle>
            <a:lvl1pPr algn="ctr">
              <a:defRPr b="1" sz="5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Related Work</a:t>
            </a:r>
          </a:p>
        </p:txBody>
      </p:sp>
      <p:sp>
        <p:nvSpPr>
          <p:cNvPr id="29" name="Shape 29"/>
          <p:cNvSpPr/>
          <p:nvPr/>
        </p:nvSpPr>
        <p:spPr>
          <a:xfrm>
            <a:off x="22795504" y="4563430"/>
            <a:ext cx="9617794" cy="16928014"/>
          </a:xfrm>
          <a:prstGeom prst="roundRect">
            <a:avLst>
              <a:gd name="adj" fmla="val 3222"/>
            </a:avLst>
          </a:prstGeom>
          <a:ln w="57150">
            <a:solidFill>
              <a:srgbClr val="C0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0" name="Shape 30"/>
          <p:cNvSpPr/>
          <p:nvPr/>
        </p:nvSpPr>
        <p:spPr>
          <a:xfrm>
            <a:off x="23489990" y="4572000"/>
            <a:ext cx="8228822" cy="853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9187" tIns="39187" rIns="39187" bIns="39187">
            <a:spAutoFit/>
          </a:bodyPr>
          <a:lstStyle>
            <a:lvl1pPr algn="ctr">
              <a:defRPr b="1" sz="51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Experimental Results</a:t>
            </a:r>
          </a:p>
        </p:txBody>
      </p:sp>
      <p:pic>
        <p:nvPicPr>
          <p:cNvPr id="3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85299" y="5470835"/>
            <a:ext cx="6245734" cy="7094899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Shape 32"/>
          <p:cNvSpPr/>
          <p:nvPr/>
        </p:nvSpPr>
        <p:spPr>
          <a:xfrm>
            <a:off x="816610" y="6305564"/>
            <a:ext cx="4799616" cy="542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600"/>
            </a:pPr>
            <a:r>
              <a:t>Leon A. Gatys, Alexander S. Ecker, Matthias Bethge</a:t>
            </a:r>
          </a:p>
          <a:p>
            <a:pPr>
              <a:defRPr sz="2600"/>
            </a:pPr>
          </a:p>
          <a:p>
            <a:pPr>
              <a:defRPr sz="2600"/>
            </a:pPr>
            <a:r>
              <a:t>Using a biologically inspired vision model, called “Deep Neural Networks,” an artificial system can be trained to learn different styles of painting and subsequently recreate images rendered in that style.</a:t>
            </a:r>
          </a:p>
          <a:p>
            <a:pPr>
              <a:defRPr sz="2600"/>
            </a:pPr>
          </a:p>
          <a:p>
            <a:pPr>
              <a:defRPr sz="2600"/>
            </a:pPr>
            <a:r>
              <a:t>The model is successful because it is able to distinguish between “style” vs. “content”</a:t>
            </a:r>
          </a:p>
        </p:txBody>
      </p:sp>
      <p:pic>
        <p:nvPicPr>
          <p:cNvPr id="3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5689" y="14499224"/>
            <a:ext cx="6245733" cy="6245733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Shape 34"/>
          <p:cNvSpPr/>
          <p:nvPr/>
        </p:nvSpPr>
        <p:spPr>
          <a:xfrm>
            <a:off x="7192495" y="14471850"/>
            <a:ext cx="4799615" cy="352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600"/>
            </a:lvl1pPr>
          </a:lstStyle>
          <a:p>
            <a:pPr/>
            <a:r>
              <a:t>Using a modification (Elad) of Texture-Synthesis (Kwatra), it is possible to get fast and comparable style-transfer results. This method focuses on separating information-poor areas to hallucinate the style and high content areas where it keeps the original image</a:t>
            </a:r>
          </a:p>
        </p:txBody>
      </p:sp>
      <p:pic>
        <p:nvPicPr>
          <p:cNvPr id="35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92495" y="18202577"/>
            <a:ext cx="1922874" cy="247226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376441" y="18202577"/>
            <a:ext cx="1905175" cy="2472266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Shape 37"/>
          <p:cNvSpPr/>
          <p:nvPr/>
        </p:nvSpPr>
        <p:spPr>
          <a:xfrm>
            <a:off x="13424343" y="11318906"/>
            <a:ext cx="8050518" cy="9712598"/>
          </a:xfrm>
          <a:prstGeom prst="rect">
            <a:avLst/>
          </a:prstGeom>
          <a:gradFill>
            <a:gsLst>
              <a:gs pos="0">
                <a:srgbClr val="BDA5E9"/>
              </a:gs>
              <a:gs pos="35000">
                <a:srgbClr val="D8C9EE"/>
              </a:gs>
              <a:gs pos="100000">
                <a:srgbClr val="F9989E"/>
              </a:gs>
            </a:gsLst>
            <a:lin ang="16200000"/>
          </a:gradFill>
          <a:ln>
            <a:solidFill>
              <a:srgbClr val="7D60A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  <a:r>
              <a:t>Iterate over scale</a:t>
            </a:r>
          </a:p>
        </p:txBody>
      </p:sp>
      <p:sp>
        <p:nvSpPr>
          <p:cNvPr id="38" name="Shape 38"/>
          <p:cNvSpPr/>
          <p:nvPr/>
        </p:nvSpPr>
        <p:spPr>
          <a:xfrm rot="21598524">
            <a:off x="13904246" y="11315489"/>
            <a:ext cx="7576295" cy="8827841"/>
          </a:xfrm>
          <a:prstGeom prst="rect">
            <a:avLst/>
          </a:prstGeom>
          <a:gradFill>
            <a:gsLst>
              <a:gs pos="0">
                <a:srgbClr val="BDA5E9"/>
              </a:gs>
              <a:gs pos="35000">
                <a:srgbClr val="D8C9EE"/>
              </a:gs>
              <a:gs pos="100000">
                <a:srgbClr val="F9989E"/>
              </a:gs>
            </a:gsLst>
            <a:lin ang="16200000"/>
          </a:gradFill>
          <a:ln>
            <a:solidFill>
              <a:srgbClr val="7D60A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  <a:r>
              <a:t>Iterate over patch size</a:t>
            </a:r>
          </a:p>
        </p:txBody>
      </p:sp>
      <p:sp>
        <p:nvSpPr>
          <p:cNvPr id="39" name="Shape 39"/>
          <p:cNvSpPr/>
          <p:nvPr/>
        </p:nvSpPr>
        <p:spPr>
          <a:xfrm>
            <a:off x="14469232" y="11320008"/>
            <a:ext cx="7005630" cy="7662080"/>
          </a:xfrm>
          <a:prstGeom prst="rect">
            <a:avLst/>
          </a:prstGeom>
          <a:gradFill>
            <a:gsLst>
              <a:gs pos="0">
                <a:srgbClr val="BDA5E9"/>
              </a:gs>
              <a:gs pos="35000">
                <a:srgbClr val="D8C9EE"/>
              </a:gs>
              <a:gs pos="100000">
                <a:srgbClr val="F9989E"/>
              </a:gs>
            </a:gsLst>
            <a:lin ang="16200000"/>
          </a:gradFill>
          <a:ln>
            <a:solidFill>
              <a:srgbClr val="7D60A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grpSp>
        <p:nvGrpSpPr>
          <p:cNvPr id="45" name="Group 45"/>
          <p:cNvGrpSpPr/>
          <p:nvPr/>
        </p:nvGrpSpPr>
        <p:grpSpPr>
          <a:xfrm>
            <a:off x="15381943" y="12024344"/>
            <a:ext cx="5495502" cy="6253408"/>
            <a:chOff x="0" y="0"/>
            <a:chExt cx="5495500" cy="6253406"/>
          </a:xfrm>
        </p:grpSpPr>
        <p:sp>
          <p:nvSpPr>
            <p:cNvPr id="40" name="Shape 40"/>
            <p:cNvSpPr/>
            <p:nvPr/>
          </p:nvSpPr>
          <p:spPr>
            <a:xfrm>
              <a:off x="0" y="0"/>
              <a:ext cx="5495501" cy="948766"/>
            </a:xfrm>
            <a:prstGeom prst="rect">
              <a:avLst/>
            </a:prstGeom>
            <a:solidFill>
              <a:srgbClr val="C00001"/>
            </a:solidFill>
            <a:ln w="25400" cap="flat">
              <a:solidFill>
                <a:srgbClr val="8C3A38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900"/>
              </a:lvl1pPr>
            </a:lstStyle>
            <a:p>
              <a:pPr/>
              <a:r>
                <a:t>Patch matching: NN</a:t>
              </a:r>
            </a:p>
          </p:txBody>
        </p:sp>
        <p:sp>
          <p:nvSpPr>
            <p:cNvPr id="41" name="Shape 41"/>
            <p:cNvSpPr/>
            <p:nvPr/>
          </p:nvSpPr>
          <p:spPr>
            <a:xfrm>
              <a:off x="93" y="1304465"/>
              <a:ext cx="5437549" cy="948766"/>
            </a:xfrm>
            <a:prstGeom prst="rect">
              <a:avLst/>
            </a:prstGeom>
            <a:solidFill>
              <a:srgbClr val="C00001"/>
            </a:solidFill>
            <a:ln w="25400" cap="flat">
              <a:solidFill>
                <a:srgbClr val="8C3A38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900"/>
              </a:lvl1pPr>
            </a:lstStyle>
            <a:p>
              <a:pPr/>
              <a:r>
                <a:t>Texture Synthesis: IRLS</a:t>
              </a:r>
            </a:p>
          </p:txBody>
        </p:sp>
        <p:sp>
          <p:nvSpPr>
            <p:cNvPr id="42" name="Shape 42"/>
            <p:cNvSpPr/>
            <p:nvPr/>
          </p:nvSpPr>
          <p:spPr>
            <a:xfrm>
              <a:off x="94" y="2637856"/>
              <a:ext cx="5437549" cy="948767"/>
            </a:xfrm>
            <a:prstGeom prst="rect">
              <a:avLst/>
            </a:prstGeom>
            <a:solidFill>
              <a:srgbClr val="C00001"/>
            </a:solidFill>
            <a:ln w="25400" cap="flat">
              <a:solidFill>
                <a:srgbClr val="8C3A38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900"/>
              </a:lvl1pPr>
            </a:lstStyle>
            <a:p>
              <a:pPr/>
              <a:r>
                <a:t>Content Fusion: W. Avg</a:t>
              </a:r>
            </a:p>
          </p:txBody>
        </p:sp>
        <p:sp>
          <p:nvSpPr>
            <p:cNvPr id="43" name="Shape 43"/>
            <p:cNvSpPr/>
            <p:nvPr/>
          </p:nvSpPr>
          <p:spPr>
            <a:xfrm>
              <a:off x="94" y="3971249"/>
              <a:ext cx="5437549" cy="948767"/>
            </a:xfrm>
            <a:prstGeom prst="rect">
              <a:avLst/>
            </a:prstGeom>
            <a:solidFill>
              <a:srgbClr val="C00001"/>
            </a:solidFill>
            <a:ln w="25400" cap="flat">
              <a:solidFill>
                <a:srgbClr val="8C3A38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900"/>
              </a:lvl1pPr>
            </a:lstStyle>
            <a:p>
              <a:pPr/>
              <a:r>
                <a:t>Color Trans: Hist Match</a:t>
              </a:r>
            </a:p>
          </p:txBody>
        </p:sp>
        <p:sp>
          <p:nvSpPr>
            <p:cNvPr id="44" name="Shape 44"/>
            <p:cNvSpPr/>
            <p:nvPr/>
          </p:nvSpPr>
          <p:spPr>
            <a:xfrm>
              <a:off x="0" y="5304641"/>
              <a:ext cx="5437736" cy="948766"/>
            </a:xfrm>
            <a:prstGeom prst="rect">
              <a:avLst/>
            </a:prstGeom>
            <a:solidFill>
              <a:srgbClr val="C00001"/>
            </a:solidFill>
            <a:ln w="25400" cap="flat">
              <a:solidFill>
                <a:srgbClr val="8C3A38"/>
              </a:solidFill>
              <a:prstDash val="solid"/>
              <a:round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3900"/>
              </a:lvl1pPr>
            </a:lstStyle>
            <a:p>
              <a:pPr/>
              <a:r>
                <a:t>Denoise: Bilateral Filter</a:t>
              </a:r>
            </a:p>
          </p:txBody>
        </p:sp>
      </p:grpSp>
      <p:sp>
        <p:nvSpPr>
          <p:cNvPr id="46" name="Shape 46"/>
          <p:cNvSpPr/>
          <p:nvPr/>
        </p:nvSpPr>
        <p:spPr>
          <a:xfrm>
            <a:off x="13423100" y="5489671"/>
            <a:ext cx="8051762" cy="5759876"/>
          </a:xfrm>
          <a:prstGeom prst="rect">
            <a:avLst/>
          </a:prstGeom>
          <a:gradFill>
            <a:gsLst>
              <a:gs pos="0">
                <a:srgbClr val="BDA5E9"/>
              </a:gs>
              <a:gs pos="35000">
                <a:srgbClr val="D8C9EE"/>
              </a:gs>
              <a:gs pos="100000">
                <a:srgbClr val="F9989E"/>
              </a:gs>
            </a:gsLst>
            <a:lin ang="16200000"/>
          </a:gradFill>
          <a:ln>
            <a:solidFill>
              <a:srgbClr val="7D60A0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</a:p>
          <a:p>
            <a:pPr>
              <a:defRPr sz="3100"/>
            </a:pPr>
            <a:r>
              <a:t>Initialization</a:t>
            </a:r>
          </a:p>
        </p:txBody>
      </p:sp>
      <p:sp>
        <p:nvSpPr>
          <p:cNvPr id="47" name="Shape 47"/>
          <p:cNvSpPr/>
          <p:nvPr/>
        </p:nvSpPr>
        <p:spPr>
          <a:xfrm>
            <a:off x="13775561" y="7177359"/>
            <a:ext cx="7346839" cy="982150"/>
          </a:xfrm>
          <a:prstGeom prst="rect">
            <a:avLst/>
          </a:prstGeom>
          <a:solidFill>
            <a:srgbClr val="C00001"/>
          </a:solidFill>
          <a:ln w="25400">
            <a:solidFill>
              <a:srgbClr val="8C3A38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900"/>
            </a:lvl1pPr>
          </a:lstStyle>
          <a:p>
            <a:pPr/>
            <a:r>
              <a:t>BG/FG Segmentation</a:t>
            </a:r>
          </a:p>
        </p:txBody>
      </p:sp>
      <p:sp>
        <p:nvSpPr>
          <p:cNvPr id="48" name="Shape 48"/>
          <p:cNvSpPr/>
          <p:nvPr/>
        </p:nvSpPr>
        <p:spPr>
          <a:xfrm>
            <a:off x="13775561" y="5987049"/>
            <a:ext cx="7346839" cy="982149"/>
          </a:xfrm>
          <a:prstGeom prst="rect">
            <a:avLst/>
          </a:prstGeom>
          <a:solidFill>
            <a:srgbClr val="C00001"/>
          </a:solidFill>
          <a:ln w="25400">
            <a:solidFill>
              <a:srgbClr val="8C3A38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3900"/>
            </a:lvl1pPr>
          </a:lstStyle>
          <a:p>
            <a:pPr/>
            <a:r>
              <a:t>Hallucination</a:t>
            </a:r>
          </a:p>
        </p:txBody>
      </p:sp>
      <p:sp>
        <p:nvSpPr>
          <p:cNvPr id="49" name="Shape 49"/>
          <p:cNvSpPr/>
          <p:nvPr/>
        </p:nvSpPr>
        <p:spPr>
          <a:xfrm>
            <a:off x="13775561" y="8367670"/>
            <a:ext cx="7346839" cy="982150"/>
          </a:xfrm>
          <a:prstGeom prst="rect">
            <a:avLst/>
          </a:prstGeom>
          <a:solidFill>
            <a:srgbClr val="C00001"/>
          </a:solidFill>
          <a:ln w="25400">
            <a:solidFill>
              <a:srgbClr val="8C3A38"/>
            </a:solidFill>
          </a:ln>
        </p:spPr>
        <p:txBody>
          <a:bodyPr lIns="45719" rIns="45719"/>
          <a:lstStyle/>
          <a:p>
            <a:pPr>
              <a:defRPr sz="39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313372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313372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313372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313372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6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